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1" r:id="rId5"/>
    <p:sldId id="272" r:id="rId6"/>
    <p:sldId id="263" r:id="rId7"/>
    <p:sldId id="260" r:id="rId8"/>
    <p:sldId id="27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óth Bianka" initials="TB" lastIdx="3" clrIdx="0">
    <p:extLst>
      <p:ext uri="{19B8F6BF-5375-455C-9EA6-DF929625EA0E}">
        <p15:presenceInfo xmlns:p15="http://schemas.microsoft.com/office/powerpoint/2012/main" userId="Tóth Bian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6E100"/>
    <a:srgbClr val="ED4E32"/>
    <a:srgbClr val="E1BCB3"/>
    <a:srgbClr val="9AC9D9"/>
    <a:srgbClr val="C9E2ED"/>
    <a:srgbClr val="12B4CA"/>
    <a:srgbClr val="FFCB25"/>
    <a:srgbClr val="442C61"/>
    <a:srgbClr val="165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9" autoAdjust="0"/>
  </p:normalViewPr>
  <p:slideViewPr>
    <p:cSldViewPr snapToGrid="0">
      <p:cViewPr varScale="1">
        <p:scale>
          <a:sx n="82" d="100"/>
          <a:sy n="82" d="100"/>
        </p:scale>
        <p:origin x="691" y="-125"/>
      </p:cViewPr>
      <p:guideLst>
        <p:guide orient="horz" pos="2160"/>
        <p:guide pos="1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9C51-8AEE-402B-9C49-35816990745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8927-339E-4AF3-B149-FE2B07752B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17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3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322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50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16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37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05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0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08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02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5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86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534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2BD7-FB76-4249-B479-0513DF23407B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079E6-F084-4664-B7A6-5291095D06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88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-13830" y="0"/>
            <a:ext cx="12192000" cy="6858000"/>
          </a:xfrm>
          <a:prstGeom prst="rect">
            <a:avLst/>
          </a:prstGeom>
          <a:solidFill>
            <a:srgbClr val="007FC7"/>
          </a:solidFill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09" y="2520124"/>
            <a:ext cx="9963121" cy="1817752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04" y="1351239"/>
            <a:ext cx="7317684" cy="1309888"/>
          </a:xfrm>
          <a:prstGeom prst="rect">
            <a:avLst/>
          </a:prstGeom>
        </p:spPr>
      </p:pic>
      <p:grpSp>
        <p:nvGrpSpPr>
          <p:cNvPr id="32" name="Csoportba foglalás 31"/>
          <p:cNvGrpSpPr/>
          <p:nvPr/>
        </p:nvGrpSpPr>
        <p:grpSpPr>
          <a:xfrm>
            <a:off x="8608057" y="4093866"/>
            <a:ext cx="3430196" cy="2646484"/>
            <a:chOff x="8676812" y="4132385"/>
            <a:chExt cx="3430196" cy="2646484"/>
          </a:xfrm>
        </p:grpSpPr>
        <p:sp>
          <p:nvSpPr>
            <p:cNvPr id="33" name="Téglalap 32"/>
            <p:cNvSpPr/>
            <p:nvPr/>
          </p:nvSpPr>
          <p:spPr>
            <a:xfrm rot="5400000">
              <a:off x="9885241" y="4151830"/>
              <a:ext cx="1013337" cy="3430196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 33"/>
            <p:cNvSpPr/>
            <p:nvPr/>
          </p:nvSpPr>
          <p:spPr>
            <a:xfrm rot="10800000">
              <a:off x="9935439" y="4132385"/>
              <a:ext cx="1013337" cy="2646484"/>
            </a:xfrm>
            <a:prstGeom prst="rect">
              <a:avLst/>
            </a:prstGeom>
            <a:solidFill>
              <a:srgbClr val="12B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9073" y="677919"/>
            <a:ext cx="11992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</a:rPr>
              <a:t>ADVENTURE, CAREER, COMMUNITY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6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10488706" y="0"/>
            <a:ext cx="1703294" cy="170329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9" name="Téglalap 8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1176888" y="270195"/>
            <a:ext cx="8646145" cy="1349607"/>
            <a:chOff x="589295" y="-134744"/>
            <a:chExt cx="8646145" cy="1349607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741" y="80011"/>
              <a:ext cx="3866830" cy="705496"/>
            </a:xfrm>
            <a:prstGeom prst="rect">
              <a:avLst/>
            </a:prstGeom>
          </p:spPr>
        </p:pic>
        <p:sp>
          <p:nvSpPr>
            <p:cNvPr id="15" name="Cím 1"/>
            <p:cNvSpPr txBox="1">
              <a:spLocks/>
            </p:cNvSpPr>
            <p:nvPr/>
          </p:nvSpPr>
          <p:spPr>
            <a:xfrm>
              <a:off x="589295" y="-134744"/>
              <a:ext cx="759446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hu-HU" sz="3800" spc="8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ím 1"/>
            <p:cNvSpPr txBox="1">
              <a:spLocks/>
            </p:cNvSpPr>
            <p:nvPr/>
          </p:nvSpPr>
          <p:spPr>
            <a:xfrm>
              <a:off x="5215571" y="-123314"/>
              <a:ext cx="401986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in numbers</a:t>
              </a:r>
            </a:p>
          </p:txBody>
        </p:sp>
      </p:grpSp>
      <p:grpSp>
        <p:nvGrpSpPr>
          <p:cNvPr id="79" name="Csoportba foglalás 78"/>
          <p:cNvGrpSpPr/>
          <p:nvPr/>
        </p:nvGrpSpPr>
        <p:grpSpPr>
          <a:xfrm>
            <a:off x="2274773" y="3917368"/>
            <a:ext cx="4791529" cy="2706267"/>
            <a:chOff x="4501485" y="3954460"/>
            <a:chExt cx="4791529" cy="2706267"/>
          </a:xfrm>
        </p:grpSpPr>
        <p:grpSp>
          <p:nvGrpSpPr>
            <p:cNvPr id="72" name="Csoportba foglalás 71"/>
            <p:cNvGrpSpPr/>
            <p:nvPr/>
          </p:nvGrpSpPr>
          <p:grpSpPr>
            <a:xfrm>
              <a:off x="6099989" y="5706212"/>
              <a:ext cx="891350" cy="891350"/>
              <a:chOff x="5486400" y="990600"/>
              <a:chExt cx="1955800" cy="1955800"/>
            </a:xfrm>
            <a:solidFill>
              <a:srgbClr val="F9C2B9"/>
            </a:solidFill>
          </p:grpSpPr>
          <p:sp>
            <p:nvSpPr>
              <p:cNvPr id="73" name="Téglalap 72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églalap 73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60" name="Csoportba foglalás 59"/>
            <p:cNvGrpSpPr/>
            <p:nvPr/>
          </p:nvGrpSpPr>
          <p:grpSpPr>
            <a:xfrm>
              <a:off x="4501485" y="3954460"/>
              <a:ext cx="4791529" cy="2706267"/>
              <a:chOff x="5091103" y="3954460"/>
              <a:chExt cx="4791529" cy="2706267"/>
            </a:xfrm>
          </p:grpSpPr>
          <p:grpSp>
            <p:nvGrpSpPr>
              <p:cNvPr id="59" name="Csoportba foglalás 58"/>
              <p:cNvGrpSpPr/>
              <p:nvPr/>
            </p:nvGrpSpPr>
            <p:grpSpPr>
              <a:xfrm>
                <a:off x="5091103" y="3954460"/>
                <a:ext cx="4470795" cy="2371273"/>
                <a:chOff x="5091103" y="3954460"/>
                <a:chExt cx="4470795" cy="2371273"/>
              </a:xfrm>
            </p:grpSpPr>
            <p:grpSp>
              <p:nvGrpSpPr>
                <p:cNvPr id="55" name="Csoportba foglalás 54"/>
                <p:cNvGrpSpPr/>
                <p:nvPr/>
              </p:nvGrpSpPr>
              <p:grpSpPr>
                <a:xfrm rot="10800000">
                  <a:off x="7390219" y="3954460"/>
                  <a:ext cx="2171679" cy="2305381"/>
                  <a:chOff x="1094068" y="1643891"/>
                  <a:chExt cx="2171679" cy="2305381"/>
                </a:xfrm>
                <a:solidFill>
                  <a:srgbClr val="ED4E32"/>
                </a:solidFill>
              </p:grpSpPr>
              <p:sp>
                <p:nvSpPr>
                  <p:cNvPr id="56" name="Téglalap 55"/>
                  <p:cNvSpPr/>
                  <p:nvPr/>
                </p:nvSpPr>
                <p:spPr>
                  <a:xfrm>
                    <a:off x="1094068" y="1643891"/>
                    <a:ext cx="2171679" cy="205852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Háromszög 56"/>
                  <p:cNvSpPr/>
                  <p:nvPr/>
                </p:nvSpPr>
                <p:spPr>
                  <a:xfrm rot="10800000">
                    <a:off x="1764804" y="3233573"/>
                    <a:ext cx="830210" cy="715699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6" name="Tartalom helye 2"/>
                <p:cNvSpPr txBox="1">
                  <a:spLocks/>
                </p:cNvSpPr>
                <p:nvPr/>
              </p:nvSpPr>
              <p:spPr>
                <a:xfrm>
                  <a:off x="5091103" y="4309140"/>
                  <a:ext cx="2453766" cy="182797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000"/>
                    </a:lnSpc>
                    <a:buFont typeface="Arial" panose="020B0604020202020204" pitchFamily="34" charset="0"/>
                    <a:buNone/>
                  </a:pPr>
                  <a:r>
                    <a:rPr lang="hu-HU" sz="1900" dirty="0">
                      <a:solidFill>
                        <a:srgbClr val="ED4E32"/>
                      </a:solidFill>
                      <a:latin typeface="Arial Narrow" panose="020B0606020202030204" pitchFamily="34" charset="0"/>
                    </a:rPr>
                    <a:t>Most popular countries:</a:t>
                  </a:r>
                </a:p>
                <a:p>
                  <a:pPr marL="0" indent="0">
                    <a:lnSpc>
                      <a:spcPts val="1400"/>
                    </a:lnSpc>
                    <a:buNone/>
                  </a:pPr>
                  <a:r>
                    <a:rPr lang="hu-HU" sz="22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Germany</a:t>
                  </a:r>
                </a:p>
                <a:p>
                  <a:pPr marL="0" indent="0">
                    <a:lnSpc>
                      <a:spcPts val="1400"/>
                    </a:lnSpc>
                    <a:buNone/>
                  </a:pPr>
                  <a:r>
                    <a:rPr lang="hu-HU" sz="22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Spain</a:t>
                  </a:r>
                </a:p>
                <a:p>
                  <a:pPr marL="0" indent="0">
                    <a:lnSpc>
                      <a:spcPts val="1400"/>
                    </a:lnSpc>
                    <a:buNone/>
                  </a:pPr>
                  <a:r>
                    <a:rPr lang="hu-HU" sz="22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Italy</a:t>
                  </a:r>
                </a:p>
                <a:p>
                  <a:pPr marL="0" indent="0">
                    <a:lnSpc>
                      <a:spcPts val="2000"/>
                    </a:lnSpc>
                    <a:buFont typeface="Arial" panose="020B0604020202020204" pitchFamily="34" charset="0"/>
                    <a:buNone/>
                  </a:pPr>
                  <a:endParaRPr lang="hu-HU" sz="1900" b="1" dirty="0">
                    <a:solidFill>
                      <a:srgbClr val="ED4E3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ts val="2600"/>
                    </a:lnSpc>
                    <a:buFont typeface="Arial" panose="020B0604020202020204" pitchFamily="34" charset="0"/>
                    <a:buNone/>
                  </a:pPr>
                  <a:endParaRPr lang="hu-HU" sz="24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0" name="Tartalom helye 2"/>
                <p:cNvSpPr txBox="1">
                  <a:spLocks/>
                </p:cNvSpPr>
                <p:nvPr/>
              </p:nvSpPr>
              <p:spPr>
                <a:xfrm>
                  <a:off x="6437940" y="6056566"/>
                  <a:ext cx="1016300" cy="269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65000"/>
                    </a:lnSpc>
                    <a:buFont typeface="Arial" panose="020B0604020202020204" pitchFamily="34" charset="0"/>
                    <a:buNone/>
                  </a:pPr>
                  <a:r>
                    <a:rPr lang="hu-HU" sz="1800" b="1" dirty="0">
                      <a:solidFill>
                        <a:srgbClr val="ED4E3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2018</a:t>
                  </a:r>
                  <a:endParaRPr lang="hu-HU" sz="18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34" name="Tartalom helye 2"/>
              <p:cNvSpPr txBox="1">
                <a:spLocks/>
              </p:cNvSpPr>
              <p:nvPr/>
            </p:nvSpPr>
            <p:spPr>
              <a:xfrm>
                <a:off x="7038810" y="4893116"/>
                <a:ext cx="2843822" cy="17676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4893</a:t>
                </a:r>
              </a:p>
              <a:p>
                <a:pPr marL="0" indent="0" algn="ctr">
                  <a:lnSpc>
                    <a:spcPct val="55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outbound students</a:t>
                </a:r>
              </a:p>
            </p:txBody>
          </p:sp>
        </p:grpSp>
      </p:grpSp>
      <p:cxnSp>
        <p:nvCxnSpPr>
          <p:cNvPr id="36" name="Egyenes összekötő 35"/>
          <p:cNvCxnSpPr/>
          <p:nvPr/>
        </p:nvCxnSpPr>
        <p:spPr>
          <a:xfrm>
            <a:off x="1094068" y="3888342"/>
            <a:ext cx="9316024" cy="0"/>
          </a:xfrm>
          <a:prstGeom prst="line">
            <a:avLst/>
          </a:prstGeom>
          <a:ln w="19050">
            <a:solidFill>
              <a:srgbClr val="F6E1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Csoportba foglalás 19"/>
          <p:cNvGrpSpPr/>
          <p:nvPr/>
        </p:nvGrpSpPr>
        <p:grpSpPr>
          <a:xfrm>
            <a:off x="6690582" y="3967107"/>
            <a:ext cx="3132451" cy="2437853"/>
            <a:chOff x="1607377" y="3951291"/>
            <a:chExt cx="3132451" cy="2437853"/>
          </a:xfrm>
        </p:grpSpPr>
        <p:sp>
          <p:nvSpPr>
            <p:cNvPr id="19" name="Tartalom helye 2"/>
            <p:cNvSpPr txBox="1">
              <a:spLocks/>
            </p:cNvSpPr>
            <p:nvPr/>
          </p:nvSpPr>
          <p:spPr>
            <a:xfrm>
              <a:off x="1607377" y="4539796"/>
              <a:ext cx="1016300" cy="269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65000"/>
                </a:lnSpc>
                <a:buFont typeface="Arial" panose="020B0604020202020204" pitchFamily="34" charset="0"/>
                <a:buNone/>
              </a:pPr>
              <a:r>
                <a:rPr lang="hu-HU" sz="1800" b="1" dirty="0">
                  <a:solidFill>
                    <a:srgbClr val="E92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hu-HU" sz="1800" dirty="0">
                <a:solidFill>
                  <a:srgbClr val="E92066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2" name="Csoportba foglalás 11"/>
            <p:cNvGrpSpPr/>
            <p:nvPr/>
          </p:nvGrpSpPr>
          <p:grpSpPr>
            <a:xfrm>
              <a:off x="2555170" y="3951291"/>
              <a:ext cx="2184658" cy="2437853"/>
              <a:chOff x="2555170" y="3951291"/>
              <a:chExt cx="2184658" cy="2437853"/>
            </a:xfrm>
          </p:grpSpPr>
          <p:grpSp>
            <p:nvGrpSpPr>
              <p:cNvPr id="45" name="Csoportba foglalás 44"/>
              <p:cNvGrpSpPr/>
              <p:nvPr/>
            </p:nvGrpSpPr>
            <p:grpSpPr>
              <a:xfrm rot="10800000">
                <a:off x="2568149" y="3951291"/>
                <a:ext cx="2171679" cy="2305381"/>
                <a:chOff x="1094068" y="1643891"/>
                <a:chExt cx="2171679" cy="2305381"/>
              </a:xfrm>
              <a:solidFill>
                <a:srgbClr val="E92066"/>
              </a:solidFill>
            </p:grpSpPr>
            <p:sp>
              <p:nvSpPr>
                <p:cNvPr id="47" name="Téglalap 46"/>
                <p:cNvSpPr/>
                <p:nvPr/>
              </p:nvSpPr>
              <p:spPr>
                <a:xfrm>
                  <a:off x="1094068" y="1643891"/>
                  <a:ext cx="2171679" cy="2058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" name="Háromszög 53"/>
                <p:cNvSpPr/>
                <p:nvPr/>
              </p:nvSpPr>
              <p:spPr>
                <a:xfrm rot="10800000">
                  <a:off x="1764804" y="3233573"/>
                  <a:ext cx="830210" cy="71569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2555170" y="4365642"/>
                <a:ext cx="2163493" cy="20235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</a:t>
                </a:r>
                <a:endPara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Republic of</a:t>
                </a:r>
                <a:endPara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Serbia</a:t>
                </a:r>
                <a:endParaRPr lang="hu-H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becomes the</a:t>
                </a: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34th</a:t>
                </a: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Erasmus+</a:t>
                </a: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Programme</a:t>
                </a:r>
              </a:p>
              <a:p>
                <a:pPr marL="0" indent="0" algn="ctr">
                  <a:lnSpc>
                    <a:spcPct val="55000"/>
                  </a:lnSpc>
                  <a:buNone/>
                </a:pPr>
                <a:r>
                  <a:rPr lang="hu-HU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Country</a:t>
                </a:r>
                <a:endParaRPr lang="hu-HU" sz="22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  <a:p>
                <a:pPr marL="0" indent="0" algn="ctr">
                  <a:lnSpc>
                    <a:spcPct val="55000"/>
                  </a:lnSpc>
                  <a:buNone/>
                </a:pPr>
                <a:endParaRPr lang="hu-HU" sz="2400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50" name="Csoportba foglalás 49"/>
          <p:cNvGrpSpPr/>
          <p:nvPr/>
        </p:nvGrpSpPr>
        <p:grpSpPr>
          <a:xfrm>
            <a:off x="9899725" y="4350867"/>
            <a:ext cx="2396768" cy="2868831"/>
            <a:chOff x="10970964" y="4189250"/>
            <a:chExt cx="2396768" cy="1347990"/>
          </a:xfrm>
        </p:grpSpPr>
        <p:sp>
          <p:nvSpPr>
            <p:cNvPr id="48" name="Tartalom helye 2"/>
            <p:cNvSpPr txBox="1">
              <a:spLocks/>
            </p:cNvSpPr>
            <p:nvPr/>
          </p:nvSpPr>
          <p:spPr>
            <a:xfrm>
              <a:off x="10970964" y="4189250"/>
              <a:ext cx="2208948" cy="44855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800"/>
                </a:lnSpc>
                <a:buFont typeface="Arial" panose="020B0604020202020204" pitchFamily="34" charset="0"/>
                <a:buNone/>
              </a:pPr>
              <a:r>
                <a:rPr lang="hu-HU" sz="180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So far more than</a:t>
              </a:r>
            </a:p>
            <a:p>
              <a:pPr marL="0" indent="0">
                <a:lnSpc>
                  <a:spcPts val="2600"/>
                </a:lnSpc>
                <a:buFont typeface="Arial" panose="020B0604020202020204" pitchFamily="34" charset="0"/>
                <a:buNone/>
              </a:pPr>
              <a:endParaRPr lang="hu-HU" sz="2400" dirty="0">
                <a:solidFill>
                  <a:srgbClr val="ED4E3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9" name="Tartalom helye 2"/>
            <p:cNvSpPr txBox="1">
              <a:spLocks/>
            </p:cNvSpPr>
            <p:nvPr/>
          </p:nvSpPr>
          <p:spPr>
            <a:xfrm>
              <a:off x="10992129" y="4465560"/>
              <a:ext cx="2375603" cy="10716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3600" b="1" dirty="0">
                  <a:solidFill>
                    <a:srgbClr val="E92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7000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1800" spc="5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Serbian </a:t>
              </a:r>
            </a:p>
            <a:p>
              <a:pPr marL="0" indent="0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hu-HU" sz="1800" spc="50" dirty="0">
                  <a:solidFill>
                    <a:srgbClr val="E92066"/>
                  </a:solidFill>
                  <a:latin typeface="Arial Narrow" panose="020B0606020202030204" pitchFamily="34" charset="0"/>
                </a:rPr>
                <a:t>Erasmus students</a:t>
              </a:r>
            </a:p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hu-HU" sz="1900" b="1" dirty="0">
                <a:solidFill>
                  <a:srgbClr val="ED4E3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lnSpc>
                  <a:spcPts val="2600"/>
                </a:lnSpc>
                <a:buFont typeface="Arial" panose="020B0604020202020204" pitchFamily="34" charset="0"/>
                <a:buNone/>
              </a:pPr>
              <a:endParaRPr lang="hu-HU" sz="2400" dirty="0">
                <a:solidFill>
                  <a:srgbClr val="ED4E3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2786333" y="1564377"/>
            <a:ext cx="6330286" cy="2440761"/>
            <a:chOff x="4727027" y="1611070"/>
            <a:chExt cx="6330286" cy="2440761"/>
          </a:xfrm>
        </p:grpSpPr>
        <p:grpSp>
          <p:nvGrpSpPr>
            <p:cNvPr id="66" name="Csoportba foglalás 65"/>
            <p:cNvGrpSpPr/>
            <p:nvPr/>
          </p:nvGrpSpPr>
          <p:grpSpPr>
            <a:xfrm>
              <a:off x="4988388" y="1611070"/>
              <a:ext cx="891350" cy="891350"/>
              <a:chOff x="5486400" y="990600"/>
              <a:chExt cx="1955800" cy="1955800"/>
            </a:xfrm>
            <a:solidFill>
              <a:srgbClr val="B5E0FD"/>
            </a:solidFill>
          </p:grpSpPr>
          <p:sp>
            <p:nvSpPr>
              <p:cNvPr id="67" name="Téglalap 66"/>
              <p:cNvSpPr/>
              <p:nvPr/>
            </p:nvSpPr>
            <p:spPr>
              <a:xfrm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8" name="Téglalap 67"/>
              <p:cNvSpPr/>
              <p:nvPr/>
            </p:nvSpPr>
            <p:spPr>
              <a:xfrm rot="5400000">
                <a:off x="5486400" y="1727200"/>
                <a:ext cx="19558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1" name="Csoportba foglalás 40"/>
            <p:cNvGrpSpPr/>
            <p:nvPr/>
          </p:nvGrpSpPr>
          <p:grpSpPr>
            <a:xfrm>
              <a:off x="4727027" y="1638597"/>
              <a:ext cx="6330286" cy="2413234"/>
              <a:chOff x="4813240" y="1638597"/>
              <a:chExt cx="6330286" cy="2413234"/>
            </a:xfrm>
          </p:grpSpPr>
          <p:grpSp>
            <p:nvGrpSpPr>
              <p:cNvPr id="40" name="Csoportba foglalás 39"/>
              <p:cNvGrpSpPr/>
              <p:nvPr/>
            </p:nvGrpSpPr>
            <p:grpSpPr>
              <a:xfrm>
                <a:off x="4813240" y="1638597"/>
                <a:ext cx="3144076" cy="2305381"/>
                <a:chOff x="4813240" y="1638597"/>
                <a:chExt cx="3144076" cy="2305381"/>
              </a:xfrm>
            </p:grpSpPr>
            <p:sp>
              <p:nvSpPr>
                <p:cNvPr id="28" name="Tartalom helye 2"/>
                <p:cNvSpPr txBox="1">
                  <a:spLocks/>
                </p:cNvSpPr>
                <p:nvPr/>
              </p:nvSpPr>
              <p:spPr>
                <a:xfrm>
                  <a:off x="4813240" y="1952090"/>
                  <a:ext cx="1016300" cy="26916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65000"/>
                    </a:lnSpc>
                    <a:buFont typeface="Arial" panose="020B0604020202020204" pitchFamily="34" charset="0"/>
                    <a:buNone/>
                  </a:pPr>
                  <a:r>
                    <a:rPr lang="hu-HU" sz="1800" b="1" dirty="0">
                      <a:solidFill>
                        <a:srgbClr val="048F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2014</a:t>
                  </a:r>
                  <a:endParaRPr lang="hu-HU" sz="1800" dirty="0">
                    <a:solidFill>
                      <a:srgbClr val="048FD9"/>
                    </a:solidFill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39" name="Csoportba foglalás 38"/>
                <p:cNvGrpSpPr/>
                <p:nvPr/>
              </p:nvGrpSpPr>
              <p:grpSpPr>
                <a:xfrm>
                  <a:off x="5725515" y="1638597"/>
                  <a:ext cx="2231801" cy="2305381"/>
                  <a:chOff x="5725515" y="1638597"/>
                  <a:chExt cx="2231801" cy="2305381"/>
                </a:xfrm>
              </p:grpSpPr>
              <p:grpSp>
                <p:nvGrpSpPr>
                  <p:cNvPr id="42" name="Csoportba foglalás 41"/>
                  <p:cNvGrpSpPr/>
                  <p:nvPr/>
                </p:nvGrpSpPr>
                <p:grpSpPr>
                  <a:xfrm>
                    <a:off x="5785637" y="1638597"/>
                    <a:ext cx="2171679" cy="2305381"/>
                    <a:chOff x="1094068" y="1643891"/>
                    <a:chExt cx="2171679" cy="2305381"/>
                  </a:xfrm>
                  <a:solidFill>
                    <a:srgbClr val="048FD9"/>
                  </a:solidFill>
                </p:grpSpPr>
                <p:sp>
                  <p:nvSpPr>
                    <p:cNvPr id="43" name="Téglalap 42"/>
                    <p:cNvSpPr/>
                    <p:nvPr/>
                  </p:nvSpPr>
                  <p:spPr>
                    <a:xfrm>
                      <a:off x="1094068" y="1643891"/>
                      <a:ext cx="2171679" cy="2058527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4" name="Háromszög 43"/>
                    <p:cNvSpPr/>
                    <p:nvPr/>
                  </p:nvSpPr>
                  <p:spPr>
                    <a:xfrm rot="10800000">
                      <a:off x="1764804" y="3233573"/>
                      <a:ext cx="830210" cy="715699"/>
                    </a:xfrm>
                    <a:prstGeom prst="triangl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37" name="Csoportba foglalás 36"/>
                  <p:cNvGrpSpPr/>
                  <p:nvPr/>
                </p:nvGrpSpPr>
                <p:grpSpPr>
                  <a:xfrm>
                    <a:off x="5725515" y="1901151"/>
                    <a:ext cx="2223858" cy="1941806"/>
                    <a:chOff x="5469644" y="2076050"/>
                    <a:chExt cx="2223858" cy="1941806"/>
                  </a:xfrm>
                </p:grpSpPr>
                <p:sp>
                  <p:nvSpPr>
                    <p:cNvPr id="27" name="Tartalom helye 2"/>
                    <p:cNvSpPr txBox="1">
                      <a:spLocks/>
                    </p:cNvSpPr>
                    <p:nvPr/>
                  </p:nvSpPr>
                  <p:spPr>
                    <a:xfrm>
                      <a:off x="5469644" y="2561893"/>
                      <a:ext cx="2223858" cy="1455963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Autofit/>
                    </a:bodyPr>
                    <a:lstStyle>
                      <a:lvl1pPr marL="228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685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ctr">
                        <a:lnSpc>
                          <a:spcPts val="2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study abroad, sports, higher education, community, cooperation</a:t>
                      </a:r>
                    </a:p>
                  </p:txBody>
                </p:sp>
                <p:pic>
                  <p:nvPicPr>
                    <p:cNvPr id="29" name="Kép 28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772342" y="2076050"/>
                      <a:ext cx="1759098" cy="32094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51" name="Csoportba foglalás 50"/>
              <p:cNvGrpSpPr/>
              <p:nvPr/>
            </p:nvGrpSpPr>
            <p:grpSpPr>
              <a:xfrm>
                <a:off x="8163174" y="1891221"/>
                <a:ext cx="2980352" cy="2160610"/>
                <a:chOff x="5539141" y="4107778"/>
                <a:chExt cx="3432550" cy="2488430"/>
              </a:xfrm>
            </p:grpSpPr>
            <p:sp>
              <p:nvSpPr>
                <p:cNvPr id="52" name="Tartalom helye 2"/>
                <p:cNvSpPr txBox="1">
                  <a:spLocks/>
                </p:cNvSpPr>
                <p:nvPr/>
              </p:nvSpPr>
              <p:spPr>
                <a:xfrm>
                  <a:off x="5567241" y="4107778"/>
                  <a:ext cx="3237042" cy="66039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800"/>
                    </a:lnSpc>
                    <a:buFont typeface="Arial" panose="020B0604020202020204" pitchFamily="34" charset="0"/>
                    <a:buNone/>
                  </a:pPr>
                  <a:r>
                    <a:rPr lang="hu-HU" sz="2000" dirty="0">
                      <a:solidFill>
                        <a:srgbClr val="048FD9"/>
                      </a:solidFill>
                      <a:latin typeface="Arial Narrow" panose="020B0606020202030204" pitchFamily="34" charset="0"/>
                    </a:rPr>
                    <a:t>Since the beginning of the programme more than</a:t>
                  </a:r>
                  <a:endParaRPr lang="hu-HU" sz="20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3" name="Tartalom helye 2"/>
                <p:cNvSpPr txBox="1">
                  <a:spLocks/>
                </p:cNvSpPr>
                <p:nvPr/>
              </p:nvSpPr>
              <p:spPr>
                <a:xfrm>
                  <a:off x="5539141" y="5088449"/>
                  <a:ext cx="3432550" cy="150775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ts val="2600"/>
                    </a:lnSpc>
                    <a:spcBef>
                      <a:spcPts val="0"/>
                    </a:spcBef>
                    <a:buNone/>
                  </a:pPr>
                  <a:r>
                    <a:rPr lang="hu-HU" sz="3600" b="1" dirty="0">
                      <a:solidFill>
                        <a:srgbClr val="048FD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 million</a:t>
                  </a:r>
                </a:p>
                <a:p>
                  <a:pPr marL="0" indent="0">
                    <a:lnSpc>
                      <a:spcPts val="2000"/>
                    </a:lnSpc>
                    <a:spcBef>
                      <a:spcPts val="0"/>
                    </a:spcBef>
                    <a:buNone/>
                  </a:pPr>
                  <a:r>
                    <a:rPr lang="hu-HU" sz="1800" dirty="0">
                      <a:solidFill>
                        <a:srgbClr val="048FD9"/>
                      </a:solidFill>
                      <a:latin typeface="Arial Narrow" panose="020B0606020202030204" pitchFamily="34" charset="0"/>
                    </a:rPr>
                    <a:t>Erasmus+ students have studied abroad</a:t>
                  </a:r>
                </a:p>
                <a:p>
                  <a:pPr marL="0" indent="0">
                    <a:lnSpc>
                      <a:spcPts val="1800"/>
                    </a:lnSpc>
                    <a:buFont typeface="Arial" panose="020B0604020202020204" pitchFamily="34" charset="0"/>
                    <a:buNone/>
                  </a:pPr>
                  <a:endParaRPr lang="hu-HU" sz="1900" b="1" dirty="0">
                    <a:solidFill>
                      <a:srgbClr val="ED4E3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indent="0">
                    <a:lnSpc>
                      <a:spcPts val="2600"/>
                    </a:lnSpc>
                    <a:buFont typeface="Arial" panose="020B0604020202020204" pitchFamily="34" charset="0"/>
                    <a:buNone/>
                  </a:pPr>
                  <a:endParaRPr lang="hu-HU" sz="2400" dirty="0">
                    <a:solidFill>
                      <a:srgbClr val="ED4E32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grpSp>
        <p:nvGrpSpPr>
          <p:cNvPr id="75" name="Csoportba foglalás 74"/>
          <p:cNvGrpSpPr/>
          <p:nvPr/>
        </p:nvGrpSpPr>
        <p:grpSpPr>
          <a:xfrm>
            <a:off x="-146582" y="1563714"/>
            <a:ext cx="3135227" cy="2305381"/>
            <a:chOff x="130520" y="1643891"/>
            <a:chExt cx="3135227" cy="2305381"/>
          </a:xfrm>
        </p:grpSpPr>
        <p:sp>
          <p:nvSpPr>
            <p:cNvPr id="18" name="Tartalom helye 2"/>
            <p:cNvSpPr txBox="1">
              <a:spLocks/>
            </p:cNvSpPr>
            <p:nvPr/>
          </p:nvSpPr>
          <p:spPr>
            <a:xfrm>
              <a:off x="130520" y="1659037"/>
              <a:ext cx="1016300" cy="26916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65000"/>
                </a:lnSpc>
                <a:buFont typeface="Arial" panose="020B0604020202020204" pitchFamily="34" charset="0"/>
                <a:buNone/>
              </a:pPr>
              <a:r>
                <a:rPr lang="hu-HU" sz="1800" b="1" dirty="0">
                  <a:solidFill>
                    <a:srgbClr val="44BFE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  <a:endParaRPr lang="hu-HU" sz="1800" dirty="0">
                <a:solidFill>
                  <a:srgbClr val="44BFED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" name="Csoportba foglalás 2"/>
            <p:cNvGrpSpPr/>
            <p:nvPr/>
          </p:nvGrpSpPr>
          <p:grpSpPr>
            <a:xfrm>
              <a:off x="1094068" y="1643891"/>
              <a:ext cx="2171679" cy="2305381"/>
              <a:chOff x="1094068" y="1643891"/>
              <a:chExt cx="2171679" cy="2305381"/>
            </a:xfrm>
          </p:grpSpPr>
          <p:sp>
            <p:nvSpPr>
              <p:cNvPr id="35" name="Téglalap 34"/>
              <p:cNvSpPr/>
              <p:nvPr/>
            </p:nvSpPr>
            <p:spPr>
              <a:xfrm>
                <a:off x="1094068" y="1643891"/>
                <a:ext cx="2171679" cy="2058527"/>
              </a:xfrm>
              <a:prstGeom prst="rect">
                <a:avLst/>
              </a:prstGeom>
              <a:solidFill>
                <a:srgbClr val="44B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" name="Háromszög 6"/>
              <p:cNvSpPr/>
              <p:nvPr/>
            </p:nvSpPr>
            <p:spPr>
              <a:xfrm rot="10800000">
                <a:off x="1764804" y="3233573"/>
                <a:ext cx="830210" cy="715699"/>
              </a:xfrm>
              <a:prstGeom prst="triangle">
                <a:avLst/>
              </a:prstGeom>
              <a:solidFill>
                <a:srgbClr val="44BF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762186" y="1935827"/>
            <a:ext cx="2211831" cy="17676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65000"/>
              </a:lnSpc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</a:t>
            </a:r>
          </a:p>
          <a:p>
            <a:pPr marL="0" indent="0" algn="ctr">
              <a:lnSpc>
                <a:spcPct val="65000"/>
              </a:lnSpc>
              <a:buNone/>
            </a:pPr>
            <a:r>
              <a:rPr lang="hu-H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started as a student exchange programme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D4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341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272061" y="3379786"/>
            <a:ext cx="1548524" cy="1278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0" y="0"/>
            <a:ext cx="1887924" cy="188792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21" name="Téglalap 20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Téglalap 21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Tartalom helye 2"/>
          <p:cNvSpPr txBox="1">
            <a:spLocks/>
          </p:cNvSpPr>
          <p:nvPr/>
        </p:nvSpPr>
        <p:spPr>
          <a:xfrm>
            <a:off x="5591668" y="1675395"/>
            <a:ext cx="1739240" cy="1603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ismeretek</a:t>
            </a:r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szerzése</a:t>
            </a:r>
          </a:p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endParaRPr lang="hu-HU" sz="2400" dirty="0">
              <a:solidFill>
                <a:srgbClr val="ED4E3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931528" y="270195"/>
            <a:ext cx="8646146" cy="1349607"/>
            <a:chOff x="589294" y="-134744"/>
            <a:chExt cx="8646146" cy="1349607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51" y="80011"/>
              <a:ext cx="3866830" cy="705496"/>
            </a:xfrm>
            <a:prstGeom prst="rect">
              <a:avLst/>
            </a:prstGeom>
          </p:spPr>
        </p:pic>
        <p:sp>
          <p:nvSpPr>
            <p:cNvPr id="18" name="Cím 1"/>
            <p:cNvSpPr txBox="1">
              <a:spLocks/>
            </p:cNvSpPr>
            <p:nvPr/>
          </p:nvSpPr>
          <p:spPr>
            <a:xfrm>
              <a:off x="589294" y="-134744"/>
              <a:ext cx="242887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hu-HU" sz="3800" spc="8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ím 1"/>
            <p:cNvSpPr txBox="1">
              <a:spLocks/>
            </p:cNvSpPr>
            <p:nvPr/>
          </p:nvSpPr>
          <p:spPr>
            <a:xfrm>
              <a:off x="6708681" y="-123314"/>
              <a:ext cx="2526759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hu-HU" sz="3800" spc="4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églalap 5"/>
          <p:cNvSpPr/>
          <p:nvPr/>
        </p:nvSpPr>
        <p:spPr>
          <a:xfrm>
            <a:off x="-64008" y="13918"/>
            <a:ext cx="12192000" cy="6858000"/>
          </a:xfrm>
          <a:prstGeom prst="rect">
            <a:avLst/>
          </a:prstGeom>
          <a:noFill/>
          <a:ln w="165100" cmpd="sng">
            <a:solidFill>
              <a:srgbClr val="ED4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3200926" y="1452984"/>
            <a:ext cx="5833147" cy="5114606"/>
            <a:chOff x="2036973" y="1464614"/>
            <a:chExt cx="5227652" cy="4840326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2111318" y="1464614"/>
              <a:ext cx="1633429" cy="1575008"/>
              <a:chOff x="2111318" y="1330142"/>
              <a:chExt cx="1633429" cy="1575008"/>
            </a:xfrm>
          </p:grpSpPr>
          <p:sp>
            <p:nvSpPr>
              <p:cNvPr id="12" name="Téglalap 11"/>
              <p:cNvSpPr/>
              <p:nvPr/>
            </p:nvSpPr>
            <p:spPr>
              <a:xfrm rot="5400000">
                <a:off x="2147710" y="1308112"/>
                <a:ext cx="1575008" cy="161906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" name="Tartalom helye 2"/>
              <p:cNvSpPr txBox="1">
                <a:spLocks/>
              </p:cNvSpPr>
              <p:nvPr/>
            </p:nvSpPr>
            <p:spPr>
              <a:xfrm>
                <a:off x="2111318" y="1666184"/>
                <a:ext cx="1629483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800"/>
                  </a:lnSpc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Professional development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4" name="Csoportba foglalás 83"/>
            <p:cNvGrpSpPr/>
            <p:nvPr/>
          </p:nvGrpSpPr>
          <p:grpSpPr>
            <a:xfrm>
              <a:off x="2045867" y="3110759"/>
              <a:ext cx="1778078" cy="1563782"/>
              <a:chOff x="2045867" y="3091373"/>
              <a:chExt cx="1778078" cy="1563782"/>
            </a:xfrm>
          </p:grpSpPr>
          <p:sp>
            <p:nvSpPr>
              <p:cNvPr id="38" name="Téglalap 37"/>
              <p:cNvSpPr/>
              <p:nvPr/>
            </p:nvSpPr>
            <p:spPr>
              <a:xfrm>
                <a:off x="2125680" y="3091373"/>
                <a:ext cx="1604910" cy="1563782"/>
              </a:xfrm>
              <a:prstGeom prst="rect">
                <a:avLst/>
              </a:prstGeom>
              <a:solidFill>
                <a:srgbClr val="1654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" name="Tartalom helye 2"/>
              <p:cNvSpPr txBox="1">
                <a:spLocks/>
              </p:cNvSpPr>
              <p:nvPr/>
            </p:nvSpPr>
            <p:spPr>
              <a:xfrm>
                <a:off x="2045867" y="3424626"/>
                <a:ext cx="1778078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None/>
                </a:pPr>
                <a:r>
                  <a:rPr lang="hu-HU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Enhance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</a:t>
                </a:r>
                <a:r>
                  <a:rPr lang="hu-HU" sz="22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self-confidence</a:t>
                </a:r>
                <a:endParaRPr lang="hu-HU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6" name="Csoportba foglalás 85"/>
            <p:cNvGrpSpPr/>
            <p:nvPr/>
          </p:nvGrpSpPr>
          <p:grpSpPr>
            <a:xfrm>
              <a:off x="5489496" y="3063837"/>
              <a:ext cx="1715191" cy="1563782"/>
              <a:chOff x="5579207" y="3045074"/>
              <a:chExt cx="1715191" cy="1563782"/>
            </a:xfrm>
          </p:grpSpPr>
          <p:sp>
            <p:nvSpPr>
              <p:cNvPr id="48" name="Téglalap 47"/>
              <p:cNvSpPr/>
              <p:nvPr/>
            </p:nvSpPr>
            <p:spPr>
              <a:xfrm>
                <a:off x="5600377" y="3045074"/>
                <a:ext cx="1649740" cy="156378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artalom helye 2"/>
              <p:cNvSpPr txBox="1">
                <a:spLocks/>
              </p:cNvSpPr>
              <p:nvPr/>
            </p:nvSpPr>
            <p:spPr>
              <a:xfrm>
                <a:off x="5579207" y="3169324"/>
                <a:ext cx="1715191" cy="1023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8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Improves 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8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</a:t>
                </a:r>
              </a:p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8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language skills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8" name="Csoportba foglalás 87"/>
            <p:cNvGrpSpPr/>
            <p:nvPr/>
          </p:nvGrpSpPr>
          <p:grpSpPr>
            <a:xfrm>
              <a:off x="2036973" y="4740789"/>
              <a:ext cx="1778078" cy="1563782"/>
              <a:chOff x="2036973" y="4849472"/>
              <a:chExt cx="1778078" cy="1563782"/>
            </a:xfrm>
          </p:grpSpPr>
          <p:sp>
            <p:nvSpPr>
              <p:cNvPr id="59" name="Téglalap 58"/>
              <p:cNvSpPr/>
              <p:nvPr/>
            </p:nvSpPr>
            <p:spPr>
              <a:xfrm>
                <a:off x="2102424" y="4849472"/>
                <a:ext cx="1628166" cy="1563782"/>
              </a:xfrm>
              <a:prstGeom prst="rect">
                <a:avLst/>
              </a:prstGeom>
              <a:solidFill>
                <a:srgbClr val="90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" name="Tartalom helye 2"/>
              <p:cNvSpPr txBox="1">
                <a:spLocks/>
              </p:cNvSpPr>
              <p:nvPr/>
            </p:nvSpPr>
            <p:spPr>
              <a:xfrm>
                <a:off x="2036973" y="5182724"/>
                <a:ext cx="1778078" cy="8972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Helps you get a good job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1" name="Csoportba foglalás 90"/>
            <p:cNvGrpSpPr/>
            <p:nvPr/>
          </p:nvGrpSpPr>
          <p:grpSpPr>
            <a:xfrm>
              <a:off x="3730590" y="4740789"/>
              <a:ext cx="1778078" cy="1563782"/>
              <a:chOff x="3784380" y="4851716"/>
              <a:chExt cx="1778078" cy="1563782"/>
            </a:xfrm>
          </p:grpSpPr>
          <p:sp>
            <p:nvSpPr>
              <p:cNvPr id="64" name="Téglalap 63"/>
              <p:cNvSpPr/>
              <p:nvPr/>
            </p:nvSpPr>
            <p:spPr>
              <a:xfrm>
                <a:off x="3866702" y="4851716"/>
                <a:ext cx="1651858" cy="1563782"/>
              </a:xfrm>
              <a:prstGeom prst="rect">
                <a:avLst/>
              </a:prstGeom>
              <a:solidFill>
                <a:srgbClr val="442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3" name="Tartalom helye 2"/>
              <p:cNvSpPr txBox="1">
                <a:spLocks/>
              </p:cNvSpPr>
              <p:nvPr/>
            </p:nvSpPr>
            <p:spPr>
              <a:xfrm>
                <a:off x="3784380" y="5275152"/>
                <a:ext cx="1778078" cy="10084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Brings people together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2" name="Csoportba foglalás 81"/>
            <p:cNvGrpSpPr/>
            <p:nvPr/>
          </p:nvGrpSpPr>
          <p:grpSpPr>
            <a:xfrm>
              <a:off x="5545186" y="1470640"/>
              <a:ext cx="1656552" cy="1562606"/>
              <a:chOff x="5545186" y="1329646"/>
              <a:chExt cx="1656552" cy="1569150"/>
            </a:xfrm>
          </p:grpSpPr>
          <p:sp>
            <p:nvSpPr>
              <p:cNvPr id="32" name="Téglalap 31"/>
              <p:cNvSpPr/>
              <p:nvPr/>
            </p:nvSpPr>
            <p:spPr>
              <a:xfrm rot="16200000">
                <a:off x="5588887" y="1285945"/>
                <a:ext cx="1569150" cy="1656552"/>
              </a:xfrm>
              <a:prstGeom prst="rect">
                <a:avLst/>
              </a:prstGeom>
              <a:solidFill>
                <a:srgbClr val="12B4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" name="Tartalom helye 2"/>
              <p:cNvSpPr txBox="1">
                <a:spLocks/>
              </p:cNvSpPr>
              <p:nvPr/>
            </p:nvSpPr>
            <p:spPr>
              <a:xfrm>
                <a:off x="5572866" y="1602900"/>
                <a:ext cx="1525340" cy="1273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Helps you to gain new skills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5" name="Csoportba foglalás 84"/>
            <p:cNvGrpSpPr/>
            <p:nvPr/>
          </p:nvGrpSpPr>
          <p:grpSpPr>
            <a:xfrm>
              <a:off x="3815574" y="3113472"/>
              <a:ext cx="1651651" cy="1563782"/>
              <a:chOff x="3815574" y="2976287"/>
              <a:chExt cx="1651651" cy="1563782"/>
            </a:xfrm>
          </p:grpSpPr>
          <p:sp>
            <p:nvSpPr>
              <p:cNvPr id="43" name="Téglalap 42"/>
              <p:cNvSpPr/>
              <p:nvPr/>
            </p:nvSpPr>
            <p:spPr>
              <a:xfrm rot="5400000">
                <a:off x="3860464" y="2933308"/>
                <a:ext cx="1563782" cy="1649740"/>
              </a:xfrm>
              <a:prstGeom prst="rect">
                <a:avLst/>
              </a:prstGeom>
              <a:solidFill>
                <a:srgbClr val="ED4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9" name="Tartalom helye 2"/>
              <p:cNvSpPr txBox="1">
                <a:spLocks/>
              </p:cNvSpPr>
              <p:nvPr/>
            </p:nvSpPr>
            <p:spPr>
              <a:xfrm>
                <a:off x="3815574" y="3025392"/>
                <a:ext cx="1651440" cy="14957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Gain knowledge in new cultures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1" name="Csoportba foglalás 80"/>
            <p:cNvGrpSpPr/>
            <p:nvPr/>
          </p:nvGrpSpPr>
          <p:grpSpPr>
            <a:xfrm>
              <a:off x="3802210" y="1470639"/>
              <a:ext cx="1672655" cy="1568982"/>
              <a:chOff x="3853741" y="1336167"/>
              <a:chExt cx="1672655" cy="1568982"/>
            </a:xfrm>
          </p:grpSpPr>
          <p:sp>
            <p:nvSpPr>
              <p:cNvPr id="27" name="Téglalap 26"/>
              <p:cNvSpPr/>
              <p:nvPr/>
            </p:nvSpPr>
            <p:spPr>
              <a:xfrm>
                <a:off x="3853741" y="1336167"/>
                <a:ext cx="1649740" cy="156378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0" name="Tartalom helye 2"/>
              <p:cNvSpPr txBox="1">
                <a:spLocks/>
              </p:cNvSpPr>
              <p:nvPr/>
            </p:nvSpPr>
            <p:spPr>
              <a:xfrm>
                <a:off x="3857688" y="1580448"/>
                <a:ext cx="1668708" cy="13247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Develops cultural awareness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0" name="Csoportba foglalás 89"/>
            <p:cNvGrpSpPr/>
            <p:nvPr/>
          </p:nvGrpSpPr>
          <p:grpSpPr>
            <a:xfrm>
              <a:off x="5486547" y="4741158"/>
              <a:ext cx="1778078" cy="1563782"/>
              <a:chOff x="5567364" y="4849131"/>
              <a:chExt cx="1778078" cy="1563782"/>
            </a:xfrm>
          </p:grpSpPr>
          <p:sp>
            <p:nvSpPr>
              <p:cNvPr id="69" name="Téglalap 68"/>
              <p:cNvSpPr/>
              <p:nvPr/>
            </p:nvSpPr>
            <p:spPr>
              <a:xfrm>
                <a:off x="5632815" y="4849131"/>
                <a:ext cx="1649740" cy="1563782"/>
              </a:xfrm>
              <a:prstGeom prst="rect">
                <a:avLst/>
              </a:prstGeom>
              <a:solidFill>
                <a:srgbClr val="E92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Tartalom helye 2"/>
              <p:cNvSpPr txBox="1">
                <a:spLocks/>
              </p:cNvSpPr>
              <p:nvPr/>
            </p:nvSpPr>
            <p:spPr>
              <a:xfrm>
                <a:off x="5567364" y="5045121"/>
                <a:ext cx="1778078" cy="1146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26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hu-HU" sz="2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Strengthens social inclusion</a:t>
                </a:r>
              </a:p>
              <a:p>
                <a:pPr marL="0" indent="0">
                  <a:lnSpc>
                    <a:spcPts val="26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solidFill>
                    <a:srgbClr val="ED4E3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9" name="Tartalom helye 2"/>
          <p:cNvSpPr txBox="1">
            <a:spLocks/>
          </p:cNvSpPr>
          <p:nvPr/>
        </p:nvSpPr>
        <p:spPr>
          <a:xfrm>
            <a:off x="7223302" y="3442918"/>
            <a:ext cx="1778078" cy="89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buFont typeface="Arial" panose="020B0604020202020204" pitchFamily="34" charset="0"/>
              <a:buNone/>
            </a:pPr>
            <a:endParaRPr lang="hu-HU" sz="2400" dirty="0">
              <a:solidFill>
                <a:srgbClr val="ED4E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7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 rot="16200000">
            <a:off x="4801541" y="527916"/>
            <a:ext cx="2585265" cy="3890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 rot="16200000">
            <a:off x="8728242" y="3198624"/>
            <a:ext cx="2632366" cy="389097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Szövegdoboz 52"/>
          <p:cNvSpPr txBox="1"/>
          <p:nvPr/>
        </p:nvSpPr>
        <p:spPr>
          <a:xfrm>
            <a:off x="261186" y="3900909"/>
            <a:ext cx="388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0070C0"/>
                </a:solidFill>
                <a:latin typeface="Berlin Sans FB" panose="020E0602020502020306" pitchFamily="34" charset="0"/>
              </a:rPr>
              <a:t>Endre Vékony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7271451" y="4040772"/>
            <a:ext cx="387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Dajana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Palfi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-773817" y="4767765"/>
            <a:ext cx="388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0070C0"/>
                </a:solidFill>
                <a:latin typeface="Berlin Sans FB" panose="020E0602020502020306" pitchFamily="34" charset="0"/>
              </a:rPr>
              <a:t>Csongor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sz="2800" dirty="0">
                <a:solidFill>
                  <a:srgbClr val="0070C0"/>
                </a:solidFill>
                <a:latin typeface="Berlin Sans FB" panose="020E0602020502020306" pitchFamily="34" charset="0"/>
              </a:rPr>
              <a:t>Buru</a:t>
            </a:r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7271451" y="5699372"/>
            <a:ext cx="1521850" cy="1158630"/>
            <a:chOff x="5486399" y="990596"/>
            <a:chExt cx="1955800" cy="1489008"/>
          </a:xfrm>
          <a:solidFill>
            <a:schemeClr val="bg1"/>
          </a:solidFill>
        </p:grpSpPr>
        <p:sp>
          <p:nvSpPr>
            <p:cNvPr id="57" name="Téglalap 56"/>
            <p:cNvSpPr/>
            <p:nvPr/>
          </p:nvSpPr>
          <p:spPr>
            <a:xfrm>
              <a:off x="5486399" y="1727199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Téglalap 57"/>
            <p:cNvSpPr/>
            <p:nvPr/>
          </p:nvSpPr>
          <p:spPr>
            <a:xfrm rot="5400000">
              <a:off x="5719795" y="1493800"/>
              <a:ext cx="1489008" cy="482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234294" y="130135"/>
            <a:ext cx="12016978" cy="1345680"/>
            <a:chOff x="234294" y="-9237"/>
            <a:chExt cx="12016978" cy="1345680"/>
          </a:xfrm>
        </p:grpSpPr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35" y="182030"/>
              <a:ext cx="3866830" cy="705496"/>
            </a:xfrm>
            <a:prstGeom prst="rect">
              <a:avLst/>
            </a:prstGeom>
          </p:spPr>
        </p:pic>
        <p:sp>
          <p:nvSpPr>
            <p:cNvPr id="37" name="Cím 1"/>
            <p:cNvSpPr txBox="1">
              <a:spLocks/>
            </p:cNvSpPr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hu-HU" sz="3800" spc="8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Cím 1"/>
            <p:cNvSpPr txBox="1">
              <a:spLocks/>
            </p:cNvSpPr>
            <p:nvPr/>
          </p:nvSpPr>
          <p:spPr>
            <a:xfrm>
              <a:off x="4617224" y="-1734"/>
              <a:ext cx="7634048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IS A GREAT OPPORTUNITY FOR YOU</a:t>
              </a:r>
            </a:p>
          </p:txBody>
        </p:sp>
      </p:grpSp>
      <p:sp>
        <p:nvSpPr>
          <p:cNvPr id="26" name="Szövegdoboz 52">
            <a:extLst>
              <a:ext uri="{FF2B5EF4-FFF2-40B4-BE49-F238E27FC236}">
                <a16:creationId xmlns:a16="http://schemas.microsoft.com/office/drawing/2014/main" id="{60378D34-2D22-4E60-B277-A0950161B9E9}"/>
              </a:ext>
            </a:extLst>
          </p:cNvPr>
          <p:cNvSpPr txBox="1"/>
          <p:nvPr/>
        </p:nvSpPr>
        <p:spPr>
          <a:xfrm>
            <a:off x="799516" y="5533053"/>
            <a:ext cx="388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Franklin Gothic Medium" panose="020B0603020102020204" pitchFamily="34" charset="0"/>
              </a:rPr>
              <a:t>Aleksa</a:t>
            </a:r>
            <a:r>
              <a:rPr lang="en-US" sz="28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 Iv</a:t>
            </a:r>
            <a:r>
              <a:rPr lang="hu-HU" sz="2800" dirty="0" err="1">
                <a:solidFill>
                  <a:srgbClr val="0070C0"/>
                </a:solidFill>
                <a:latin typeface="Franklin Gothic Medium" panose="020B0603020102020204" pitchFamily="34" charset="0"/>
              </a:rPr>
              <a:t>anovi</a:t>
            </a:r>
            <a:r>
              <a:rPr lang="sr-Latn-RS" sz="28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ć</a:t>
            </a:r>
            <a:endParaRPr lang="hu-HU" sz="28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Szövegdoboz 53">
            <a:extLst>
              <a:ext uri="{FF2B5EF4-FFF2-40B4-BE49-F238E27FC236}">
                <a16:creationId xmlns:a16="http://schemas.microsoft.com/office/drawing/2014/main" id="{CB30239C-8D87-484F-8511-5C677155548C}"/>
              </a:ext>
            </a:extLst>
          </p:cNvPr>
          <p:cNvSpPr txBox="1"/>
          <p:nvPr/>
        </p:nvSpPr>
        <p:spPr>
          <a:xfrm>
            <a:off x="8459721" y="5627750"/>
            <a:ext cx="387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Tamás</a:t>
            </a:r>
            <a:r>
              <a:rPr lang="hu-HU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Horvát</a:t>
            </a:r>
          </a:p>
        </p:txBody>
      </p:sp>
      <p:sp>
        <p:nvSpPr>
          <p:cNvPr id="28" name="Szövegdoboz 13">
            <a:extLst>
              <a:ext uri="{FF2B5EF4-FFF2-40B4-BE49-F238E27FC236}">
                <a16:creationId xmlns:a16="http://schemas.microsoft.com/office/drawing/2014/main" id="{4F3B0375-0FC0-4CB5-81D2-F2959C4E0902}"/>
              </a:ext>
            </a:extLst>
          </p:cNvPr>
          <p:cNvSpPr txBox="1"/>
          <p:nvPr/>
        </p:nvSpPr>
        <p:spPr>
          <a:xfrm>
            <a:off x="3933531" y="1507057"/>
            <a:ext cx="389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Nenad</a:t>
            </a:r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Vojni</a:t>
            </a:r>
            <a:r>
              <a:rPr lang="sr-Latn-R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ć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Szövegdoboz 13">
            <a:extLst>
              <a:ext uri="{FF2B5EF4-FFF2-40B4-BE49-F238E27FC236}">
                <a16:creationId xmlns:a16="http://schemas.microsoft.com/office/drawing/2014/main" id="{95990E19-77FD-4414-B3EE-55AFD1400A37}"/>
              </a:ext>
            </a:extLst>
          </p:cNvPr>
          <p:cNvSpPr txBox="1"/>
          <p:nvPr/>
        </p:nvSpPr>
        <p:spPr>
          <a:xfrm>
            <a:off x="4325678" y="2323129"/>
            <a:ext cx="389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Branko </a:t>
            </a:r>
            <a:r>
              <a:rPr lang="sr-Latn-RS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Sabo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2" name="Szövegdoboz 19">
            <a:extLst>
              <a:ext uri="{FF2B5EF4-FFF2-40B4-BE49-F238E27FC236}">
                <a16:creationId xmlns:a16="http://schemas.microsoft.com/office/drawing/2014/main" id="{5E59075B-5AD7-44B5-8D70-BB6F1A94C9D8}"/>
              </a:ext>
            </a:extLst>
          </p:cNvPr>
          <p:cNvSpPr txBox="1"/>
          <p:nvPr/>
        </p:nvSpPr>
        <p:spPr>
          <a:xfrm>
            <a:off x="8459721" y="4858824"/>
            <a:ext cx="341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Boris</a:t>
            </a:r>
            <a:r>
              <a:rPr lang="hu-HU" dirty="0">
                <a:solidFill>
                  <a:srgbClr val="F6E100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Glamočanin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77EF0-E2D0-4558-9875-3F494BCA0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6" y="1180772"/>
            <a:ext cx="3831878" cy="2585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7EDC4-B3E9-4CA1-97F1-327238193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2" y="1180772"/>
            <a:ext cx="3862423" cy="258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41582-B7FA-4387-8E40-F91932C35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69" y="3863975"/>
            <a:ext cx="3890979" cy="25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98434" y="3833638"/>
            <a:ext cx="3890978" cy="2626658"/>
            <a:chOff x="337767" y="3833638"/>
            <a:chExt cx="3890978" cy="262665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969927" y="3201478"/>
              <a:ext cx="2626658" cy="3890978"/>
            </a:xfrm>
            <a:prstGeom prst="rect">
              <a:avLst/>
            </a:prstGeom>
            <a:solidFill>
              <a:srgbClr val="ED4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81314" y="4095047"/>
              <a:ext cx="341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David </a:t>
              </a:r>
              <a:r>
                <a:rPr lang="en-US" sz="2800" dirty="0" err="1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Gula</a:t>
              </a:r>
              <a:r>
                <a:rPr lang="sr-Latn-RS" sz="28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či</a:t>
              </a:r>
              <a:endPara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4148684" y="1165794"/>
            <a:ext cx="4332126" cy="5294501"/>
            <a:chOff x="4288017" y="1165794"/>
            <a:chExt cx="4332126" cy="5294501"/>
          </a:xfrm>
        </p:grpSpPr>
        <p:grpSp>
          <p:nvGrpSpPr>
            <p:cNvPr id="21" name="Csoportba foglalás 20"/>
            <p:cNvGrpSpPr/>
            <p:nvPr/>
          </p:nvGrpSpPr>
          <p:grpSpPr>
            <a:xfrm>
              <a:off x="4288018" y="1165794"/>
              <a:ext cx="4332125" cy="2617694"/>
              <a:chOff x="4288018" y="1165794"/>
              <a:chExt cx="4332125" cy="2617694"/>
            </a:xfrm>
          </p:grpSpPr>
          <p:sp>
            <p:nvSpPr>
              <p:cNvPr id="29" name="Téglalap 28"/>
              <p:cNvSpPr/>
              <p:nvPr/>
            </p:nvSpPr>
            <p:spPr>
              <a:xfrm rot="16200000">
                <a:off x="4924660" y="529152"/>
                <a:ext cx="2617694" cy="3890978"/>
              </a:xfrm>
              <a:prstGeom prst="rect">
                <a:avLst/>
              </a:prstGeom>
              <a:solidFill>
                <a:srgbClr val="E92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övegdoboz 15"/>
              <p:cNvSpPr txBox="1"/>
              <p:nvPr/>
            </p:nvSpPr>
            <p:spPr>
              <a:xfrm>
                <a:off x="4729164" y="1341420"/>
                <a:ext cx="38909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sz="28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Tatjana</a:t>
                </a:r>
                <a:r>
                  <a:rPr lang="sr-Latn-RS" dirty="0">
                    <a:solidFill>
                      <a:schemeClr val="bg1"/>
                    </a:solidFill>
                  </a:rPr>
                  <a:t> </a:t>
                </a:r>
                <a:r>
                  <a:rPr lang="sr-Latn-RS" sz="2800" dirty="0" err="1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Ivošević</a:t>
                </a:r>
                <a:endParaRPr lang="hu-HU" sz="2800" dirty="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pic>
          <p:nvPicPr>
            <p:cNvPr id="46" name="Kép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6" b="6112"/>
            <a:stretch/>
          </p:blipFill>
          <p:spPr>
            <a:xfrm>
              <a:off x="4288017" y="3836894"/>
              <a:ext cx="3887499" cy="2623401"/>
            </a:xfrm>
            <a:prstGeom prst="rect">
              <a:avLst/>
            </a:prstGeom>
          </p:spPr>
        </p:pic>
      </p:grpSp>
      <p:grpSp>
        <p:nvGrpSpPr>
          <p:cNvPr id="22" name="Csoportba foglalás 21"/>
          <p:cNvGrpSpPr/>
          <p:nvPr/>
        </p:nvGrpSpPr>
        <p:grpSpPr>
          <a:xfrm>
            <a:off x="8095455" y="3833638"/>
            <a:ext cx="3894459" cy="2626658"/>
            <a:chOff x="8234788" y="3833638"/>
            <a:chExt cx="3894459" cy="2626658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870429" y="3201478"/>
              <a:ext cx="2626658" cy="3890978"/>
            </a:xfrm>
            <a:prstGeom prst="rect">
              <a:avLst/>
            </a:prstGeom>
            <a:solidFill>
              <a:srgbClr val="907B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34788" y="4162081"/>
              <a:ext cx="3894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Enikő</a:t>
              </a:r>
              <a:r>
                <a:rPr lang="hu-HU" dirty="0">
                  <a:solidFill>
                    <a:schemeClr val="bg1"/>
                  </a:solidFill>
                </a:rPr>
                <a:t> </a:t>
              </a:r>
              <a:r>
                <a:rPr lang="hu-HU" sz="28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Sőreg</a:t>
              </a: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3356383" y="5699372"/>
            <a:ext cx="1521850" cy="1158630"/>
            <a:chOff x="5486399" y="990596"/>
            <a:chExt cx="1955800" cy="1489008"/>
          </a:xfrm>
          <a:solidFill>
            <a:schemeClr val="bg1"/>
          </a:solidFill>
        </p:grpSpPr>
        <p:sp>
          <p:nvSpPr>
            <p:cNvPr id="25" name="Téglalap 24"/>
            <p:cNvSpPr/>
            <p:nvPr/>
          </p:nvSpPr>
          <p:spPr>
            <a:xfrm>
              <a:off x="5486399" y="1727199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 rot="5400000">
              <a:off x="5719795" y="1493800"/>
              <a:ext cx="1489008" cy="4825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234294" y="130135"/>
            <a:ext cx="12048857" cy="1351925"/>
            <a:chOff x="234294" y="-9237"/>
            <a:chExt cx="12048857" cy="1351925"/>
          </a:xfrm>
        </p:grpSpPr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99" y="227360"/>
              <a:ext cx="3866830" cy="705496"/>
            </a:xfrm>
            <a:prstGeom prst="rect">
              <a:avLst/>
            </a:prstGeom>
          </p:spPr>
        </p:pic>
        <p:sp>
          <p:nvSpPr>
            <p:cNvPr id="33" name="Cím 1"/>
            <p:cNvSpPr txBox="1">
              <a:spLocks/>
            </p:cNvSpPr>
            <p:nvPr/>
          </p:nvSpPr>
          <p:spPr>
            <a:xfrm>
              <a:off x="234294" y="-9237"/>
              <a:ext cx="1130444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hu-HU" sz="3800" spc="80" dirty="0">
                <a:solidFill>
                  <a:srgbClr val="007FC7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ím 1"/>
            <p:cNvSpPr txBox="1">
              <a:spLocks/>
            </p:cNvSpPr>
            <p:nvPr/>
          </p:nvSpPr>
          <p:spPr>
            <a:xfrm>
              <a:off x="4649103" y="4511"/>
              <a:ext cx="7634048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IS A GREAT OPPORTUNITY FOR YOU</a:t>
              </a:r>
            </a:p>
          </p:txBody>
        </p:sp>
      </p:grpSp>
      <p:sp>
        <p:nvSpPr>
          <p:cNvPr id="36" name="Szövegdoboz 15">
            <a:extLst>
              <a:ext uri="{FF2B5EF4-FFF2-40B4-BE49-F238E27FC236}">
                <a16:creationId xmlns:a16="http://schemas.microsoft.com/office/drawing/2014/main" id="{D211159B-A360-4FDF-AE1E-A769D7EDEE87}"/>
              </a:ext>
            </a:extLst>
          </p:cNvPr>
          <p:cNvSpPr txBox="1"/>
          <p:nvPr/>
        </p:nvSpPr>
        <p:spPr>
          <a:xfrm>
            <a:off x="3492061" y="2998659"/>
            <a:ext cx="38909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Luka </a:t>
            </a:r>
            <a:r>
              <a:rPr lang="sr-Latn-RS" sz="28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Patarčić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7" name="Szövegdoboz 13">
            <a:extLst>
              <a:ext uri="{FF2B5EF4-FFF2-40B4-BE49-F238E27FC236}">
                <a16:creationId xmlns:a16="http://schemas.microsoft.com/office/drawing/2014/main" id="{DF78A9CF-CE21-494B-A8DF-29A560366C14}"/>
              </a:ext>
            </a:extLst>
          </p:cNvPr>
          <p:cNvSpPr txBox="1"/>
          <p:nvPr/>
        </p:nvSpPr>
        <p:spPr>
          <a:xfrm>
            <a:off x="7678687" y="5430597"/>
            <a:ext cx="389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Györe Noémi</a:t>
            </a:r>
          </a:p>
        </p:txBody>
      </p:sp>
      <p:sp>
        <p:nvSpPr>
          <p:cNvPr id="38" name="Szövegdoboz 19">
            <a:extLst>
              <a:ext uri="{FF2B5EF4-FFF2-40B4-BE49-F238E27FC236}">
                <a16:creationId xmlns:a16="http://schemas.microsoft.com/office/drawing/2014/main" id="{0CF6AC37-5D0F-4F28-A5AB-5EF0011A0D99}"/>
              </a:ext>
            </a:extLst>
          </p:cNvPr>
          <p:cNvSpPr txBox="1"/>
          <p:nvPr/>
        </p:nvSpPr>
        <p:spPr>
          <a:xfrm>
            <a:off x="-154578" y="5675467"/>
            <a:ext cx="341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Luka</a:t>
            </a:r>
            <a:r>
              <a:rPr lang="en-U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sr-Latn-RS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Mlinko</a:t>
            </a:r>
            <a:endParaRPr lang="hu-HU" sz="28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FC878-A21A-45E6-B1BD-1CA5BED25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84" y="3833637"/>
            <a:ext cx="3870275" cy="2651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DB96B9-F358-4A57-8FCD-9FFA6F62E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60" y="1170468"/>
            <a:ext cx="1924000" cy="2609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B31F9-49CB-43C7-8F1C-D5C892F4AB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60" y="1168634"/>
            <a:ext cx="1949754" cy="2599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B8DBE0-8ADC-4F0A-9BEC-D3A8C2FC8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02" y="1168168"/>
            <a:ext cx="2026909" cy="260013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38B517B-491F-4BF3-89A3-25295435E0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" y="1164080"/>
            <a:ext cx="1865868" cy="26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6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23" y="1325203"/>
            <a:ext cx="3325805" cy="5452798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 rot="16200000">
            <a:off x="1595899" y="183539"/>
            <a:ext cx="2924902" cy="5619660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989008" y="227023"/>
            <a:ext cx="6446520" cy="133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800" spc="80" dirty="0">
                <a:solidFill>
                  <a:srgbClr val="0079C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KEEP CALM AND BE PART OF </a:t>
            </a:r>
            <a:endParaRPr lang="hu-HU" sz="3800" spc="80" dirty="0">
              <a:solidFill>
                <a:srgbClr val="007FC7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80" y="484950"/>
            <a:ext cx="3866830" cy="705496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10365475" y="5032652"/>
            <a:ext cx="1887924" cy="1887924"/>
            <a:chOff x="5486400" y="990600"/>
            <a:chExt cx="1955800" cy="1955800"/>
          </a:xfrm>
          <a:solidFill>
            <a:srgbClr val="F6E100"/>
          </a:solidFill>
        </p:grpSpPr>
        <p:sp>
          <p:nvSpPr>
            <p:cNvPr id="11" name="Téglalap 10"/>
            <p:cNvSpPr/>
            <p:nvPr/>
          </p:nvSpPr>
          <p:spPr>
            <a:xfrm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 rot="5400000">
              <a:off x="5486400" y="1727200"/>
              <a:ext cx="1955800" cy="48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2B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14901" y="4849945"/>
            <a:ext cx="523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261112" y="1762263"/>
            <a:ext cx="55031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YOU NEED</a:t>
            </a:r>
          </a:p>
          <a:p>
            <a:pPr algn="ctr"/>
            <a:endParaRPr lang="hu-H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study results</a:t>
            </a:r>
            <a:endParaRPr lang="hu-H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completed semesters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knowledge of English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41" y="3611798"/>
            <a:ext cx="1097561" cy="1039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997166">
            <a:off x="5857850" y="1722711"/>
            <a:ext cx="2395106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4E32"/>
                </a:solidFill>
              </a:rPr>
              <a:t>Professional development</a:t>
            </a:r>
            <a:endParaRPr lang="en-US" sz="2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ED4E32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 rot="1651419">
            <a:off x="9635683" y="1779151"/>
            <a:ext cx="24070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D4E32"/>
                </a:solidFill>
              </a:rPr>
              <a:t>Unforgettable experience</a:t>
            </a:r>
            <a:endParaRPr lang="en-US" sz="29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D4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2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 rot="16200000">
            <a:off x="8380374" y="443685"/>
            <a:ext cx="439029" cy="3890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/>
          <p:cNvSpPr/>
          <p:nvPr/>
        </p:nvSpPr>
        <p:spPr>
          <a:xfrm rot="16200000">
            <a:off x="3019421" y="443685"/>
            <a:ext cx="439029" cy="389097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12B4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317595" y="261132"/>
            <a:ext cx="10633809" cy="1338177"/>
            <a:chOff x="2841851" y="-143807"/>
            <a:chExt cx="10633809" cy="1338177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851" y="80011"/>
              <a:ext cx="3866830" cy="705496"/>
            </a:xfrm>
            <a:prstGeom prst="rect">
              <a:avLst/>
            </a:prstGeom>
          </p:spPr>
        </p:pic>
        <p:sp>
          <p:nvSpPr>
            <p:cNvPr id="15" name="Cím 1"/>
            <p:cNvSpPr txBox="1">
              <a:spLocks/>
            </p:cNvSpPr>
            <p:nvPr/>
          </p:nvSpPr>
          <p:spPr>
            <a:xfrm>
              <a:off x="7204400" y="-143807"/>
              <a:ext cx="6271260" cy="13381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800" spc="40" dirty="0">
                  <a:solidFill>
                    <a:srgbClr val="007FC7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FURTHER INFORMATION</a:t>
              </a: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7107090" y="2127565"/>
            <a:ext cx="3101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spc="70" dirty="0">
                <a:solidFill>
                  <a:schemeClr val="bg1"/>
                </a:solidFill>
                <a:latin typeface="Arial Narrow" panose="020B0606020202030204" pitchFamily="34" charset="0"/>
              </a:rPr>
              <a:t>ONLINE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198928" y="4753168"/>
            <a:ext cx="4770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434502" y="4328287"/>
            <a:ext cx="4504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mobility@vts.su.ac.rs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8161156" y="3419957"/>
            <a:ext cx="776365" cy="744915"/>
            <a:chOff x="5954345" y="3227948"/>
            <a:chExt cx="628731" cy="628731"/>
          </a:xfrm>
        </p:grpSpPr>
        <p:sp>
          <p:nvSpPr>
            <p:cNvPr id="2" name="Lekerekített téglalap 1"/>
            <p:cNvSpPr/>
            <p:nvPr/>
          </p:nvSpPr>
          <p:spPr>
            <a:xfrm>
              <a:off x="5954345" y="3227948"/>
              <a:ext cx="628731" cy="628731"/>
            </a:xfrm>
            <a:prstGeom prst="roundRect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847" y="3267989"/>
              <a:ext cx="548647" cy="548647"/>
            </a:xfrm>
            <a:prstGeom prst="rect">
              <a:avLst/>
            </a:prstGeom>
          </p:spPr>
        </p:pic>
      </p:grp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687588" y="1797917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5000"/>
              </a:lnSpc>
              <a:buNone/>
            </a:pPr>
            <a:endParaRPr lang="hu-H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r>
              <a:rPr lang="hu-HU" spc="70" dirty="0">
                <a:solidFill>
                  <a:schemeClr val="bg1"/>
                </a:solidFill>
                <a:latin typeface="Arial Narrow" panose="020B0606020202030204" pitchFamily="34" charset="0"/>
              </a:rPr>
              <a:t>PERSONAL MEETING</a:t>
            </a:r>
          </a:p>
          <a:p>
            <a:pPr marL="0" indent="0" algn="ctr">
              <a:lnSpc>
                <a:spcPts val="3800"/>
              </a:lnSpc>
              <a:buNone/>
            </a:pPr>
            <a:r>
              <a:rPr lang="hu-HU" u="sng" dirty="0">
                <a:solidFill>
                  <a:srgbClr val="0070C0"/>
                </a:solidFill>
                <a:latin typeface="Arial Narrow" panose="020B0606020202030204" pitchFamily="34" charset="0"/>
              </a:rPr>
              <a:t>International office:</a:t>
            </a:r>
          </a:p>
          <a:p>
            <a:pPr marL="0" indent="0" algn="ctr">
              <a:lnSpc>
                <a:spcPts val="3800"/>
              </a:lnSpc>
              <a:buNone/>
            </a:pPr>
            <a:r>
              <a:rPr lang="hu-H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Subotica Tech - College of Applied Sciences</a:t>
            </a:r>
          </a:p>
          <a:p>
            <a:pPr marL="0" indent="0" algn="ctr">
              <a:lnSpc>
                <a:spcPts val="3800"/>
              </a:lnSpc>
              <a:buNone/>
            </a:pPr>
            <a:r>
              <a:rPr lang="hu-H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Marka Oreskovica 16, office: 109</a:t>
            </a:r>
          </a:p>
          <a:p>
            <a:pPr marL="0" indent="0" algn="ctr">
              <a:lnSpc>
                <a:spcPct val="75000"/>
              </a:lnSpc>
              <a:buNone/>
            </a:pPr>
            <a:endParaRPr lang="hu-H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36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hu-HU" sz="8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 rot="16200000">
            <a:off x="8635097" y="3867770"/>
            <a:ext cx="45719" cy="3890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 rot="16200000">
            <a:off x="3255529" y="3858107"/>
            <a:ext cx="45719" cy="3890978"/>
          </a:xfrm>
          <a:prstGeom prst="rect">
            <a:avLst/>
          </a:prstGeom>
          <a:solidFill>
            <a:srgbClr val="12B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4"/>
          <p:cNvSpPr txBox="1"/>
          <p:nvPr/>
        </p:nvSpPr>
        <p:spPr>
          <a:xfrm>
            <a:off x="7563358" y="2705726"/>
            <a:ext cx="1992854" cy="532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hu-HU" sz="2600" u="sng" dirty="0">
                <a:solidFill>
                  <a:srgbClr val="0070C0"/>
                </a:solidFill>
                <a:latin typeface="Arial Narrow" panose="020B0606020202030204" pitchFamily="34" charset="0"/>
              </a:rPr>
              <a:t>Email address:</a:t>
            </a:r>
          </a:p>
        </p:txBody>
      </p:sp>
    </p:spTree>
    <p:extLst>
      <p:ext uri="{BB962C8B-B14F-4D97-AF65-F5344CB8AC3E}">
        <p14:creationId xmlns:p14="http://schemas.microsoft.com/office/powerpoint/2010/main" val="311054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F6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606174" y="535560"/>
            <a:ext cx="10979651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" panose="020E0602020502020306" pitchFamily="34" charset="0"/>
              </a:rPr>
              <a:t>ADVENTURE, CAREER, COMMUNITY</a:t>
            </a:r>
            <a:endParaRPr lang="en-US" sz="4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63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229</Words>
  <Application>Microsoft Office PowerPoint</Application>
  <PresentationFormat>Widescreen</PresentationFormat>
  <Paragraphs>82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Berlin Sans FB</vt:lpstr>
      <vt:lpstr>Berlin Sans FB Demi</vt:lpstr>
      <vt:lpstr>Calibri</vt:lpstr>
      <vt:lpstr>Calibri Light</vt:lpstr>
      <vt:lpstr>Franklin Gothic Medium</vt:lpstr>
      <vt:lpstr>Wingdings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Tóth Bianka</dc:creator>
  <cp:lastModifiedBy>slivia</cp:lastModifiedBy>
  <cp:revision>353</cp:revision>
  <dcterms:created xsi:type="dcterms:W3CDTF">2019-06-21T09:44:36Z</dcterms:created>
  <dcterms:modified xsi:type="dcterms:W3CDTF">2020-04-20T12:05:33Z</dcterms:modified>
</cp:coreProperties>
</file>